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312" r:id="rId5"/>
    <p:sldId id="388" r:id="rId6"/>
    <p:sldId id="360" r:id="rId7"/>
    <p:sldId id="389" r:id="rId8"/>
    <p:sldId id="345" r:id="rId9"/>
    <p:sldId id="347" r:id="rId10"/>
    <p:sldId id="346" r:id="rId11"/>
    <p:sldId id="350" r:id="rId12"/>
    <p:sldId id="348" r:id="rId13"/>
    <p:sldId id="349" r:id="rId14"/>
    <p:sldId id="354" r:id="rId15"/>
    <p:sldId id="353" r:id="rId16"/>
    <p:sldId id="352" r:id="rId17"/>
    <p:sldId id="351" r:id="rId18"/>
    <p:sldId id="355" r:id="rId19"/>
    <p:sldId id="356" r:id="rId20"/>
    <p:sldId id="357" r:id="rId21"/>
    <p:sldId id="358" r:id="rId22"/>
    <p:sldId id="359" r:id="rId23"/>
    <p:sldId id="362" r:id="rId24"/>
    <p:sldId id="363" r:id="rId25"/>
    <p:sldId id="364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90" r:id="rId49"/>
    <p:sldId id="28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" id="{59DC7A46-0650-F346-85BA-CBD8695D50F3}">
          <p14:sldIdLst/>
        </p14:section>
        <p14:section name="Title slides" id="{40E0B22D-E7B1-427C-A099-0F753BE7F146}">
          <p14:sldIdLst>
            <p14:sldId id="312"/>
          </p14:sldIdLst>
        </p14:section>
        <p14:section name="Content slides" id="{E4CE66D5-51B2-4221-BDE9-EB6FBEC7E7C7}">
          <p14:sldIdLst>
            <p14:sldId id="388"/>
            <p14:sldId id="360"/>
            <p14:sldId id="389"/>
            <p14:sldId id="345"/>
            <p14:sldId id="347"/>
            <p14:sldId id="346"/>
            <p14:sldId id="350"/>
            <p14:sldId id="348"/>
            <p14:sldId id="349"/>
            <p14:sldId id="354"/>
            <p14:sldId id="353"/>
            <p14:sldId id="352"/>
            <p14:sldId id="351"/>
            <p14:sldId id="355"/>
            <p14:sldId id="356"/>
            <p14:sldId id="357"/>
            <p14:sldId id="358"/>
            <p14:sldId id="359"/>
            <p14:sldId id="362"/>
            <p14:sldId id="363"/>
            <p14:sldId id="364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</p14:sldIdLst>
        </p14:section>
        <p14:section name="End slide" id="{25243ED0-1CFE-497A-9F6C-FBC3ECF0C538}">
          <p14:sldIdLst>
            <p14:sldId id="288"/>
          </p14:sldIdLst>
        </p14:section>
        <p14:section name="Useful Objects" id="{5370DAAF-79BA-DE48-9C93-E68413160B1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6531" autoAdjust="0"/>
  </p:normalViewPr>
  <p:slideViewPr>
    <p:cSldViewPr snapToGrid="0">
      <p:cViewPr>
        <p:scale>
          <a:sx n="125" d="100"/>
          <a:sy n="125" d="100"/>
        </p:scale>
        <p:origin x="2966" y="1728"/>
      </p:cViewPr>
      <p:guideLst>
        <p:guide orient="horz" pos="2205"/>
        <p:guide pos="3840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51" d="100"/>
          <a:sy n="151" d="100"/>
        </p:scale>
        <p:origin x="4640" y="200"/>
      </p:cViewPr>
      <p:guideLst/>
    </p:cSldViewPr>
  </p:notesViewPr>
  <p:gridSpacing cx="182880" cy="182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04BF2-D7DF-479C-9EF9-FF247B43B6E6}" type="datetime1">
              <a:rPr lang="en-GB" smtClean="0"/>
              <a:t>27/03/2024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Your Department Name etc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EDAF-6BFF-4ECB-9F4E-2D4AAE5E0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631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25:24.7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1,'389'0,"-379"0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33:25.6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0,'21'2,"1"0,38 10,-31-5,34 3,-56-9,157 8,-155-9,27-1,-1 3,39 5,-34-1,1-2,47 0,-45 2,-34-4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34:03.8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37,'1'-1,"0"0,-1-1,1 1,0 0,0 0,-1 0,1 0,0 0,0 0,0 0,0 0,1 1,-1-1,0 0,0 0,0 1,1-1,-1 1,3-1,26-9,-7 6,0 2,0 0,1 1,34 4,5-1,2677-2,-2513 11,514-11,-714 1,46 9,-46-6,47 3,-8-8,-57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34:13.4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1,'861'0,"-700"10,-103-11,80 2,-105 3,90 3,1183-7,-1296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37:56.16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0,'399'0,"-390"0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38:05.1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33,'61'-10,"452"7,-261 5,2441-2,-2587-11,553 11,-530-11,-65 12,-54-1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38:11.3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1,'1097'0,"-932"11,6-1,-144-10,-3-1,0 1,-1 2,28 4,-41-4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38:14.9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1,'646'0,"-637"0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38:18.03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32,'90'-11,"115"1,406 10,-547-10,-55 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38:21.2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14,'97'-12,"27"10,118 5,-204 0,125 5,834-8,-840 11,-39-6,-53 0,311-3,-191-4,601 2,-756 1,45 9,-45-6,50 3,17-8,-88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25:27.9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0,'412'0,"-402"0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22:58.5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1,'2669'0,"-2542"12,710-12,-826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23:06.8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12,'350'-10,"-206"9,-134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23:11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3,'134'-2,"140"4,-219 3,48 2,-93-7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23:16.7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1,'203'12,"830"-11,-499-2,-386 13,122-12,-260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23:53.4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1,'647'0,"-637"0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24:10.7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1,'1482'0,"-1352"12,-107-12,-13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17:24:13.7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1,'1282'0,"-1177"12,-18-14,97 4,-140 2,70 3,-15-9,126 5,-180 1,63 3,-26-7,-72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84AD9-1202-424F-8F1E-1DE5EBE3F39C}" type="datetime1">
              <a:rPr lang="en-GB" smtClean="0"/>
              <a:t>27/03/2024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F5A3-63BC-4A87-859D-8ED86BB4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01821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27/03/2024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64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144971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82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75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2462926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1106197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950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3"/>
            <a:chOff x="6096000" y="1275227"/>
            <a:chExt cx="5841282" cy="57135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AD1E05-40A9-E348-A537-A34DBEA2EC17}"/>
                </a:ext>
              </a:extLst>
            </p:cNvPr>
            <p:cNvSpPr/>
            <p:nvPr userDrawn="1"/>
          </p:nvSpPr>
          <p:spPr>
            <a:xfrm>
              <a:off x="6096000" y="4065563"/>
              <a:ext cx="2920641" cy="292325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9016641" y="4065563"/>
              <a:ext cx="2920641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3082" y="3999041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51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2"/>
            <a:chOff x="6096000" y="1275227"/>
            <a:chExt cx="5841282" cy="57135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6096000" y="4065563"/>
              <a:ext cx="5841282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4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21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680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CD7C8D-4EBF-E54E-8157-B82F50C7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50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668866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0619-D170-48E7-B25D-293F3BFD294D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410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0619-D170-48E7-B25D-293F3BFD294D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73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7156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8263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522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414983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EB89620-E302-6C4B-B385-8DB40106EB6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4259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EDD9DE1-34C9-564D-A890-335533D45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269067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B2171D4-B040-9448-88ED-CD59EBB79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197502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480AEE2-F97B-4D4C-BCDA-5DB28C116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388909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</p:spTree>
    <p:extLst>
      <p:ext uri="{BB962C8B-B14F-4D97-AF65-F5344CB8AC3E}">
        <p14:creationId xmlns:p14="http://schemas.microsoft.com/office/powerpoint/2010/main" val="41374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27 March 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CB6158-EF9E-D844-A85A-727AA2F53AC0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</p:spTree>
    <p:extLst>
      <p:ext uri="{BB962C8B-B14F-4D97-AF65-F5344CB8AC3E}">
        <p14:creationId xmlns:p14="http://schemas.microsoft.com/office/powerpoint/2010/main" val="346510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70619-D170-48E7-B25D-293F3BFD294D}" type="datetime4">
              <a:rPr lang="en-GB" smtClean="0"/>
              <a:t>27 March 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A20D4-5E1A-AD42-B96E-4B53241D1BC6}"/>
              </a:ext>
            </a:extLst>
          </p:cNvPr>
          <p:cNvSpPr/>
          <p:nvPr userDrawn="1"/>
        </p:nvSpPr>
        <p:spPr>
          <a:xfrm>
            <a:off x="-3667760" y="1"/>
            <a:ext cx="3248655" cy="42773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Top Presentation Tips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Keep it simple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Always think about your audience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Limit transitions and animations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Respect the University of Nottingham brand and identity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visuals and high-quality images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video or audio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Think about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Prepare and practice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8" r:id="rId2"/>
    <p:sldLayoutId id="2147483668" r:id="rId3"/>
    <p:sldLayoutId id="2147483669" r:id="rId4"/>
    <p:sldLayoutId id="2147483652" r:id="rId5"/>
    <p:sldLayoutId id="2147483664" r:id="rId6"/>
    <p:sldLayoutId id="2147483663" r:id="rId7"/>
    <p:sldLayoutId id="2147483661" r:id="rId8"/>
    <p:sldLayoutId id="2147483679" r:id="rId9"/>
    <p:sldLayoutId id="2147483689" r:id="rId10"/>
    <p:sldLayoutId id="2147483683" r:id="rId11"/>
    <p:sldLayoutId id="2147483682" r:id="rId12"/>
    <p:sldLayoutId id="2147483687" r:id="rId13"/>
    <p:sldLayoutId id="2147483680" r:id="rId14"/>
    <p:sldLayoutId id="2147483685" r:id="rId15"/>
    <p:sldLayoutId id="2147483686" r:id="rId16"/>
    <p:sldLayoutId id="2147483688" r:id="rId17"/>
    <p:sldLayoutId id="2147483681" r:id="rId18"/>
    <p:sldLayoutId id="2147483684" r:id="rId19"/>
    <p:sldLayoutId id="2147483677" r:id="rId20"/>
    <p:sldLayoutId id="2147483691" r:id="rId21"/>
    <p:sldLayoutId id="2147483675" r:id="rId22"/>
    <p:sldLayoutId id="2147483676" r:id="rId23"/>
    <p:sldLayoutId id="2147483690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hyperlink" Target="https://youtu.be/zIlDBF6tEII" TargetMode="Externa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rchive.ics.uci.edu/dataset/465/wesad+wearable+stress+and+affect+detection" TargetMode="External"/><Relationship Id="rId5" Type="http://schemas.openxmlformats.org/officeDocument/2006/relationships/hyperlink" Target="https://zenodo.org/records/546113#.YKLY0WYzaHs" TargetMode="External"/><Relationship Id="rId4" Type="http://schemas.openxmlformats.org/officeDocument/2006/relationships/hyperlink" Target="https://www.eecs.qmul.ac.uk/mmv/datasets/amigos/download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NUL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customXml" Target="../ink/ink7.xml"/><Relationship Id="rId17" Type="http://schemas.openxmlformats.org/officeDocument/2006/relationships/image" Target="NULL"/><Relationship Id="rId2" Type="http://schemas.openxmlformats.org/officeDocument/2006/relationships/image" Target="../media/image75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9.xml"/><Relationship Id="rId6" Type="http://schemas.openxmlformats.org/officeDocument/2006/relationships/image" Target="NULL"/><Relationship Id="rId11" Type="http://schemas.openxmlformats.org/officeDocument/2006/relationships/image" Target="../media/image76.png"/><Relationship Id="rId5" Type="http://schemas.openxmlformats.org/officeDocument/2006/relationships/customXml" Target="../ink/ink4.xm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6.xml"/><Relationship Id="rId14" Type="http://schemas.openxmlformats.org/officeDocument/2006/relationships/customXml" Target="../ink/ink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customXml" Target="../ink/ink13.xml"/><Relationship Id="rId18" Type="http://schemas.openxmlformats.org/officeDocument/2006/relationships/image" Target="NULL"/><Relationship Id="rId3" Type="http://schemas.openxmlformats.org/officeDocument/2006/relationships/image" Target="../media/image79.png"/><Relationship Id="rId21" Type="http://schemas.openxmlformats.org/officeDocument/2006/relationships/customXml" Target="../ink/ink17.xml"/><Relationship Id="rId7" Type="http://schemas.openxmlformats.org/officeDocument/2006/relationships/image" Target="NULL"/><Relationship Id="rId12" Type="http://schemas.openxmlformats.org/officeDocument/2006/relationships/image" Target="../media/image82.png"/><Relationship Id="rId17" Type="http://schemas.openxmlformats.org/officeDocument/2006/relationships/customXml" Target="../ink/ink15.xml"/><Relationship Id="rId2" Type="http://schemas.openxmlformats.org/officeDocument/2006/relationships/image" Target="../media/image78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0.xm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../media/image81.png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4" Type="http://schemas.openxmlformats.org/officeDocument/2006/relationships/image" Target="../media/image80.png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GXLzKMqylWgAKi7cYG9Fpy2-18rGqPAd#scrollTo=QM67ZIECR2rb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t.com/stm32mcu/wiki/AI:How_to_perform_motion_sensing_on_STM32L4_IoTnode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6672-A660-A547-97B1-AA9619E4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University of Nottingham </a:t>
            </a:r>
            <a:br>
              <a:rPr lang="en-US" dirty="0"/>
            </a:br>
            <a:r>
              <a:rPr lang="en-US" dirty="0"/>
              <a:t>FYP Presentation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8436D1C-1730-E843-9AE1-4BD419D62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4171895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3286D-0A3B-2576-95EC-916D7C70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119" y="1142377"/>
            <a:ext cx="3209977" cy="5021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6DB844-211C-A23E-C49D-BCB00346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857" y="6243562"/>
            <a:ext cx="3766503" cy="5710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A6E31C-A699-4AB6-1F85-C8D537F7F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143" y="1289335"/>
            <a:ext cx="4186237" cy="537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0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B9E7A-C1EF-9F5A-1E92-08ABFDBA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64" y="1445846"/>
            <a:ext cx="5107812" cy="4732366"/>
          </a:xfrm>
          <a:prstGeom prst="rect">
            <a:avLst/>
          </a:prstGeom>
        </p:spPr>
      </p:pic>
      <p:pic>
        <p:nvPicPr>
          <p:cNvPr id="2050" name="Picture 2" descr="14-Bit ADC Usage Guide in Arduino UNO R4 Minima">
            <a:extLst>
              <a:ext uri="{FF2B5EF4-FFF2-40B4-BE49-F238E27FC236}">
                <a16:creationId xmlns:a16="http://schemas.microsoft.com/office/drawing/2014/main" id="{67327E29-D9F9-9ABC-7ED0-3B18508F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15" y="2644484"/>
            <a:ext cx="3512744" cy="23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73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12098-70BB-272D-849F-F3CB8150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627" y="1169564"/>
            <a:ext cx="2314745" cy="56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6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0005E-F19F-0603-25C3-CB42BF55E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50" y="1521688"/>
            <a:ext cx="6962024" cy="4834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BF9FE3-398A-E09B-F122-B2380633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26" y="2404757"/>
            <a:ext cx="4091348" cy="25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1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E90A6-A409-F1C6-950F-5185F2FA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0" t="69280"/>
          <a:stretch/>
        </p:blipFill>
        <p:spPr>
          <a:xfrm>
            <a:off x="1158240" y="1505822"/>
            <a:ext cx="9620738" cy="2045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D59BD-A514-0079-D068-738355C7F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82" y="3703109"/>
            <a:ext cx="4866079" cy="2420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F0865-C88A-4EAE-CD55-68F4F298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787" y="3807435"/>
            <a:ext cx="2979576" cy="27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56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– Printing ADC values via ST-Link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6573A-967E-89B1-CB7E-90EB47B34657}"/>
              </a:ext>
            </a:extLst>
          </p:cNvPr>
          <p:cNvSpPr txBox="1"/>
          <p:nvPr/>
        </p:nvSpPr>
        <p:spPr>
          <a:xfrm>
            <a:off x="1158240" y="2136338"/>
            <a:ext cx="93511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MY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lvl="1"/>
            <a:r>
              <a:rPr lang="en-MY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HAL_ADC_Start</a:t>
            </a:r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(&amp;hadc2);</a:t>
            </a:r>
          </a:p>
          <a:p>
            <a:pPr lvl="1"/>
            <a:r>
              <a:rPr lang="en-MY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HAL_ADC_PollForConversion</a:t>
            </a:r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(&amp;hadc2, HAL_MAX_DELAY);</a:t>
            </a:r>
          </a:p>
          <a:p>
            <a:pPr lvl="1"/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raw = </a:t>
            </a:r>
            <a:r>
              <a:rPr lang="en-MY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HAL_ADC_GetValue</a:t>
            </a:r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(&amp;hadc2);</a:t>
            </a:r>
          </a:p>
          <a:p>
            <a:pPr lvl="1"/>
            <a:r>
              <a:rPr lang="en-MY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HAL_Delay</a:t>
            </a:r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(10);</a:t>
            </a:r>
          </a:p>
          <a:p>
            <a:pPr lvl="1"/>
            <a:r>
              <a:rPr lang="en-MY" b="1" dirty="0" err="1">
                <a:solidFill>
                  <a:srgbClr val="642880"/>
                </a:solidFill>
                <a:effectLst/>
                <a:latin typeface="Courier New" panose="02070309020205020404" pitchFamily="49" charset="0"/>
              </a:rPr>
              <a:t>sprintf</a:t>
            </a:r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msg</a:t>
            </a:r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MY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"%d\r\n"</a:t>
            </a:r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raw);</a:t>
            </a:r>
          </a:p>
          <a:p>
            <a:pPr lvl="1"/>
            <a:r>
              <a:rPr lang="en-MY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HAL_UART_Transmit</a:t>
            </a:r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(&amp;huart4, </a:t>
            </a:r>
            <a:r>
              <a:rPr lang="en-MY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msg</a:t>
            </a:r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MY" b="1" dirty="0" err="1">
                <a:solidFill>
                  <a:srgbClr val="642880"/>
                </a:solidFill>
                <a:effectLst/>
                <a:latin typeface="Courier New" panose="02070309020205020404" pitchFamily="49" charset="0"/>
              </a:rPr>
              <a:t>strlen</a:t>
            </a:r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msg</a:t>
            </a:r>
            <a:r>
              <a:rPr lang="en-MY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HAL_MAX_DELAY);</a:t>
            </a:r>
            <a:endParaRPr lang="en-MY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MY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MY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1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– Printing ADC values via ST-Link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6573A-967E-89B1-CB7E-90EB47B34657}"/>
              </a:ext>
            </a:extLst>
          </p:cNvPr>
          <p:cNvSpPr txBox="1"/>
          <p:nvPr/>
        </p:nvSpPr>
        <p:spPr>
          <a:xfrm>
            <a:off x="1142703" y="1761200"/>
            <a:ext cx="93511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__HAL_RCC_VREF_CLK_ENABLE(); </a:t>
            </a:r>
            <a:r>
              <a:rPr lang="en-MY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Enable the VREF clock</a:t>
            </a:r>
            <a:endParaRPr lang="en-MY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MY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HAL_SYSCFG_VREFBUF_HighImpedanceConfig</a:t>
            </a: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(SYSCFG_VREFBUF_HIGH_IMPEDANCE_DISABLE); </a:t>
            </a:r>
            <a:r>
              <a:rPr lang="en-MY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Disable the high impedance mode which is the default one read page 1694 of </a:t>
            </a:r>
            <a:r>
              <a:rPr lang="en-MY" sz="1800" u="sng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refman</a:t>
            </a:r>
            <a:endParaRPr lang="en-MY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MY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HAL_SYSCFG_VREFBUF_VoltageScalingConfig</a:t>
            </a: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(SYSCFG_VREFBUF_VOLTAGE_SCALE1); </a:t>
            </a:r>
            <a:r>
              <a:rPr lang="en-MY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To set the </a:t>
            </a:r>
            <a:r>
              <a:rPr lang="en-MY" sz="1800" u="sng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volage</a:t>
            </a:r>
            <a:r>
              <a:rPr lang="en-MY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to 2.5v</a:t>
            </a:r>
            <a:endParaRPr lang="en-MY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MY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HAL_SYSCFG_EnableVREFBUF</a:t>
            </a: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 </a:t>
            </a:r>
            <a:r>
              <a:rPr lang="en-MY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To enable VREFBUF</a:t>
            </a:r>
            <a:endParaRPr lang="en-MY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MY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MY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HAL_ADCEx_Calibration_Start</a:t>
            </a: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(&amp;hadc2, ADC_CALIB_OFFSET_LINEARITY, ADC_SINGLE_ENDED) != </a:t>
            </a:r>
            <a:r>
              <a:rPr lang="en-MY" sz="1800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HAL_OK</a:t>
            </a: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MY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Calibration Error */</a:t>
            </a:r>
            <a:endParaRPr lang="en-MY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MY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Error_Handler</a:t>
            </a: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MY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4976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B6203-2B91-E004-E4EC-20C0F0994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11" y="2734780"/>
            <a:ext cx="2206619" cy="192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418C5C-9D57-A2AF-DC33-C3D31E123014}"/>
              </a:ext>
            </a:extLst>
          </p:cNvPr>
          <p:cNvSpPr txBox="1"/>
          <p:nvPr/>
        </p:nvSpPr>
        <p:spPr>
          <a:xfrm>
            <a:off x="9068314" y="1145099"/>
            <a:ext cx="3241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>
                <a:hlinkClick r:id="rId5"/>
              </a:rPr>
              <a:t>https://youtu.be/zIlDBF6tEII</a:t>
            </a:r>
            <a:endParaRPr lang="en-MY" dirty="0"/>
          </a:p>
        </p:txBody>
      </p:sp>
      <p:pic>
        <p:nvPicPr>
          <p:cNvPr id="9" name="2023-11-22 23-14-22">
            <a:hlinkClick r:id="" action="ppaction://media"/>
            <a:extLst>
              <a:ext uri="{FF2B5EF4-FFF2-40B4-BE49-F238E27FC236}">
                <a16:creationId xmlns:a16="http://schemas.microsoft.com/office/drawing/2014/main" id="{F59AD254-3BF2-93BC-F3EA-507887A4B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9577" y="1741222"/>
            <a:ext cx="8047497" cy="45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Wearable Design –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2B90E-50ED-052B-78C7-FBF7FFD1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54" y="3699861"/>
            <a:ext cx="5384769" cy="2478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1912EF-5C7D-1548-E104-FE32AA06A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15" y="1306646"/>
            <a:ext cx="1695908" cy="2117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708D3A-8AEF-9B22-1AC9-BC0536319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71" y="1347449"/>
            <a:ext cx="3931106" cy="1810691"/>
          </a:xfrm>
          <a:prstGeom prst="rect">
            <a:avLst/>
          </a:prstGeom>
        </p:spPr>
      </p:pic>
      <p:pic>
        <p:nvPicPr>
          <p:cNvPr id="3074" name="Picture 2" descr="Wearable ECG device along with the 4 electrode cables connected... |  Download Scientific Diagram">
            <a:extLst>
              <a:ext uri="{FF2B5EF4-FFF2-40B4-BE49-F238E27FC236}">
                <a16:creationId xmlns:a16="http://schemas.microsoft.com/office/drawing/2014/main" id="{4901E152-02DE-B930-5B73-61B8A151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538" y="2252795"/>
            <a:ext cx="36385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76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Wearable Design – Clip on Pants</a:t>
            </a:r>
          </a:p>
        </p:txBody>
      </p:sp>
      <p:pic>
        <p:nvPicPr>
          <p:cNvPr id="4107" name="Picture 11">
            <a:extLst>
              <a:ext uri="{FF2B5EF4-FFF2-40B4-BE49-F238E27FC236}">
                <a16:creationId xmlns:a16="http://schemas.microsoft.com/office/drawing/2014/main" id="{0E5CEC59-A3A3-9116-EBB8-09273F14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491" y="1819830"/>
            <a:ext cx="2710180" cy="16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B22EC65-FCD5-763E-4FCA-14BDC6C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07" y="1840612"/>
            <a:ext cx="2710180" cy="16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A17C0E67-BACF-2B8D-FEF5-64F052C4A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07" y="3881970"/>
            <a:ext cx="2710180" cy="16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47BFFC31-25C0-6F27-FEFF-73CFFD36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385" y="3766271"/>
            <a:ext cx="2710180" cy="16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>
            <a:extLst>
              <a:ext uri="{FF2B5EF4-FFF2-40B4-BE49-F238E27FC236}">
                <a16:creationId xmlns:a16="http://schemas.microsoft.com/office/drawing/2014/main" id="{EAD5863E-945E-3CB5-6D25-A258D44F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38" y="1840612"/>
            <a:ext cx="2710180" cy="16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7FF23143-9E53-6802-0C58-3A8006D07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808" y="3854881"/>
            <a:ext cx="2710180" cy="16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>
            <a:extLst>
              <a:ext uri="{FF2B5EF4-FFF2-40B4-BE49-F238E27FC236}">
                <a16:creationId xmlns:a16="http://schemas.microsoft.com/office/drawing/2014/main" id="{76BE1B67-9A41-7B58-82DA-228FD0F70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38" y="3854881"/>
            <a:ext cx="2710180" cy="16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7D513F6E-6B6F-559A-1058-359674D25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385" y="1819830"/>
            <a:ext cx="2710180" cy="16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91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245D-C69B-9400-D03F-EA81310E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Goal: </a:t>
            </a:r>
            <a:br>
              <a:rPr lang="en-MY" dirty="0"/>
            </a:br>
            <a:r>
              <a:rPr lang="en-MY" sz="3200" dirty="0"/>
              <a:t>Classification of Emotions using Heart Signals on ARM Cortex-M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4163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Idea – Emotion Recognition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005262ED-D7F5-AC67-FB31-DE0AA8A93C10}"/>
              </a:ext>
            </a:extLst>
          </p:cNvPr>
          <p:cNvSpPr txBox="1">
            <a:spLocks/>
          </p:cNvSpPr>
          <p:nvPr/>
        </p:nvSpPr>
        <p:spPr>
          <a:xfrm>
            <a:off x="624101" y="2355003"/>
            <a:ext cx="5197519" cy="4399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accent3"/>
                </a:solidFill>
              </a:rPr>
              <a:t>CNN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EC0C9CE-96D3-E5C0-584A-E3285F495C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102" y="2794962"/>
            <a:ext cx="5471898" cy="1401957"/>
          </a:xfrm>
        </p:spPr>
        <p:txBody>
          <a:bodyPr/>
          <a:lstStyle/>
          <a:p>
            <a:r>
              <a:rPr lang="en-GB" sz="1800" dirty="0"/>
              <a:t>Image data</a:t>
            </a:r>
          </a:p>
          <a:p>
            <a:r>
              <a:rPr lang="en-GB" sz="1800" dirty="0"/>
              <a:t>Use a combined dataset </a:t>
            </a:r>
          </a:p>
          <a:p>
            <a:pPr marL="0" indent="0">
              <a:buNone/>
            </a:pPr>
            <a:r>
              <a:rPr lang="en-GB" sz="1800" dirty="0"/>
              <a:t>   (WESAD, AMIGOS, DREAMER, DEAP)</a:t>
            </a:r>
          </a:p>
          <a:p>
            <a:r>
              <a:rPr lang="en-GB" sz="1800" dirty="0"/>
              <a:t>Fine tune model to deploy</a:t>
            </a:r>
          </a:p>
        </p:txBody>
      </p:sp>
      <p:pic>
        <p:nvPicPr>
          <p:cNvPr id="1026" name="Picture 2" descr="ECG Sample">
            <a:extLst>
              <a:ext uri="{FF2B5EF4-FFF2-40B4-BE49-F238E27FC236}">
                <a16:creationId xmlns:a16="http://schemas.microsoft.com/office/drawing/2014/main" id="{FCA56D8F-312B-5292-673B-82629A200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301" y="4243595"/>
            <a:ext cx="5519737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5690B951-11CA-17A0-7E81-08F84F488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74" y="1926239"/>
            <a:ext cx="4749989" cy="160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3DA0D-15C3-A884-6981-261F1137630D}"/>
              </a:ext>
            </a:extLst>
          </p:cNvPr>
          <p:cNvSpPr txBox="1"/>
          <p:nvPr/>
        </p:nvSpPr>
        <p:spPr>
          <a:xfrm>
            <a:off x="454926" y="5530701"/>
            <a:ext cx="1083428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 dirty="0">
                <a:hlinkClick r:id="rId4"/>
              </a:rPr>
              <a:t>https://www.eecs.qmul.ac.uk/mmv/datasets/amigos/download.html</a:t>
            </a:r>
            <a:endParaRPr lang="en-MY" sz="1100" dirty="0"/>
          </a:p>
          <a:p>
            <a:r>
              <a:rPr lang="en-MY" sz="1100" dirty="0">
                <a:hlinkClick r:id="rId5"/>
              </a:rPr>
              <a:t>https://zenodo.org/records/546113#.YKLY0WYzaHs</a:t>
            </a:r>
            <a:endParaRPr lang="en-MY" sz="1100" dirty="0"/>
          </a:p>
          <a:p>
            <a:r>
              <a:rPr lang="en-MY" sz="1100" dirty="0">
                <a:hlinkClick r:id="rId5"/>
              </a:rPr>
              <a:t>https://zenodo.org/records/546113#.YKLY0WYzaHs</a:t>
            </a:r>
            <a:endParaRPr lang="en-MY" sz="1100" dirty="0"/>
          </a:p>
          <a:p>
            <a:r>
              <a:rPr lang="en-MY" sz="1100" dirty="0">
                <a:hlinkClick r:id="rId6"/>
              </a:rPr>
              <a:t>https://archive.ics.uci.edu/dataset/465/wesad+wearable+stress+and+affect+detection</a:t>
            </a:r>
            <a:endParaRPr lang="en-MY" sz="1100" dirty="0"/>
          </a:p>
          <a:p>
            <a:endParaRPr lang="en-MY" sz="1100" dirty="0"/>
          </a:p>
        </p:txBody>
      </p:sp>
    </p:spTree>
    <p:extLst>
      <p:ext uri="{BB962C8B-B14F-4D97-AF65-F5344CB8AC3E}">
        <p14:creationId xmlns:p14="http://schemas.microsoft.com/office/powerpoint/2010/main" val="729467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Idea – Emotion 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B2A53-5A6B-B6B2-02C1-A88D74E8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01" y="1337733"/>
            <a:ext cx="4232633" cy="46301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B3EDC-4644-7043-01FB-ECBDCD27E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544" y="1337733"/>
            <a:ext cx="4369989" cy="4492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D18A706-AD62-7772-111F-ED3386E28AB6}"/>
                  </a:ext>
                </a:extLst>
              </p14:cNvPr>
              <p14:cNvContentPartPr/>
              <p14:nvPr/>
            </p14:nvContentPartPr>
            <p14:xfrm>
              <a:off x="2091147" y="3949487"/>
              <a:ext cx="1440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D18A706-AD62-7772-111F-ED3386E28A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3147" y="3913847"/>
                <a:ext cx="179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BBBC258-F269-ACE6-C481-18C8396C9A0F}"/>
                  </a:ext>
                </a:extLst>
              </p14:cNvPr>
              <p14:cNvContentPartPr/>
              <p14:nvPr/>
            </p14:nvContentPartPr>
            <p14:xfrm>
              <a:off x="7497267" y="3763367"/>
              <a:ext cx="15228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BBBC258-F269-ACE6-C481-18C8396C9A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79267" y="3727367"/>
                <a:ext cx="18792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2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Idea – Emotion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02F20-D413-4A3F-C921-2672FEF8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5" y="2467112"/>
            <a:ext cx="6038494" cy="24432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7ED5DF-0A93-0790-01D4-521CDC4ED8B6}"/>
                  </a:ext>
                </a:extLst>
              </p14:cNvPr>
              <p14:cNvContentPartPr/>
              <p14:nvPr/>
            </p14:nvContentPartPr>
            <p14:xfrm>
              <a:off x="2484754" y="2679180"/>
              <a:ext cx="1312200" cy="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7ED5DF-0A93-0790-01D4-521CDC4ED8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7114" y="2643540"/>
                <a:ext cx="13478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F3F2D3-2653-EC39-38BB-A2FCE94B3535}"/>
                  </a:ext>
                </a:extLst>
              </p14:cNvPr>
              <p14:cNvContentPartPr/>
              <p14:nvPr/>
            </p14:nvContentPartPr>
            <p14:xfrm>
              <a:off x="4394194" y="3877260"/>
              <a:ext cx="181800" cy="4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F3F2D3-2653-EC39-38BB-A2FCE94B35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76194" y="3841620"/>
                <a:ext cx="2174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DAB0395-220D-1B22-8110-F962693D983D}"/>
                  </a:ext>
                </a:extLst>
              </p14:cNvPr>
              <p14:cNvContentPartPr/>
              <p14:nvPr/>
            </p14:nvContentPartPr>
            <p14:xfrm>
              <a:off x="5854354" y="3990660"/>
              <a:ext cx="207720" cy="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DAB0395-220D-1B22-8110-F962693D98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36714" y="3955020"/>
                <a:ext cx="2433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0F92C3-572C-8E8E-1C47-66D853386893}"/>
                  </a:ext>
                </a:extLst>
              </p14:cNvPr>
              <p14:cNvContentPartPr/>
              <p14:nvPr/>
            </p14:nvContentPartPr>
            <p14:xfrm>
              <a:off x="630754" y="4097220"/>
              <a:ext cx="791640" cy="9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0F92C3-572C-8E8E-1C47-66D8533868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2754" y="4061580"/>
                <a:ext cx="827280" cy="806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78A8411-534F-4F8D-D106-C91FC666A4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6772" y="2133599"/>
            <a:ext cx="4534474" cy="32840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94DC14-8FD8-6DCD-1887-46C797999B23}"/>
                  </a:ext>
                </a:extLst>
              </p14:cNvPr>
              <p14:cNvContentPartPr/>
              <p14:nvPr/>
            </p14:nvContentPartPr>
            <p14:xfrm>
              <a:off x="7299083" y="2755707"/>
              <a:ext cx="2368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94DC14-8FD8-6DCD-1887-46C797999B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81083" y="2720067"/>
                <a:ext cx="2725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E792B52-1B42-CACA-02B2-51B706D352CD}"/>
                  </a:ext>
                </a:extLst>
              </p14:cNvPr>
              <p14:cNvContentPartPr/>
              <p14:nvPr/>
            </p14:nvContentPartPr>
            <p14:xfrm>
              <a:off x="8747003" y="4351587"/>
              <a:ext cx="592560" cy="4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E792B52-1B42-CACA-02B2-51B706D352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29003" y="4315947"/>
                <a:ext cx="6282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3451749-862E-5E65-C15B-140E594BC597}"/>
                  </a:ext>
                </a:extLst>
              </p14:cNvPr>
              <p14:cNvContentPartPr/>
              <p14:nvPr/>
            </p14:nvContentPartPr>
            <p14:xfrm>
              <a:off x="9106643" y="4580187"/>
              <a:ext cx="859320" cy="12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3451749-862E-5E65-C15B-140E594BC59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89003" y="4544547"/>
                <a:ext cx="894960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113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Emotion Recognition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F19D67-C173-A398-3C28-8529C021446A}"/>
              </a:ext>
            </a:extLst>
          </p:cNvPr>
          <p:cNvSpPr txBox="1">
            <a:spLocks/>
          </p:cNvSpPr>
          <p:nvPr/>
        </p:nvSpPr>
        <p:spPr>
          <a:xfrm>
            <a:off x="624101" y="2467380"/>
            <a:ext cx="5197519" cy="4399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accent3"/>
                </a:solidFill>
              </a:rPr>
              <a:t>Sequential Neural Network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3F88F99-09F0-1E6D-546E-F560FC8409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102" y="2907339"/>
            <a:ext cx="5471898" cy="1634432"/>
          </a:xfrm>
        </p:spPr>
        <p:txBody>
          <a:bodyPr/>
          <a:lstStyle/>
          <a:p>
            <a:r>
              <a:rPr lang="en-GB" sz="1800" dirty="0"/>
              <a:t>Raw 16-bit data</a:t>
            </a:r>
          </a:p>
          <a:p>
            <a:r>
              <a:rPr lang="en-GB" sz="1800" dirty="0"/>
              <a:t>1 seconds frame (approximately 500Hz)</a:t>
            </a:r>
          </a:p>
          <a:p>
            <a:r>
              <a:rPr lang="en-GB" sz="1800" dirty="0"/>
              <a:t>WESAD dataset</a:t>
            </a:r>
          </a:p>
          <a:p>
            <a:r>
              <a:rPr lang="en-GB" sz="1800" dirty="0"/>
              <a:t>Build everything from scratch</a:t>
            </a:r>
          </a:p>
        </p:txBody>
      </p:sp>
      <p:pic>
        <p:nvPicPr>
          <p:cNvPr id="2050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8CEC89A5-E58A-1399-69B2-D7FF2646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815" y="2438209"/>
            <a:ext cx="4556052" cy="23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WESAD Dataset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13E119-7B39-C2AA-C753-09771844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67" y="1406377"/>
            <a:ext cx="3243895" cy="1906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EF838A-754D-C415-6BA5-C0EC971A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13" y="1772058"/>
            <a:ext cx="2357521" cy="97508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FFB24A-EFE0-2A45-DC82-B5A774E79010}"/>
              </a:ext>
            </a:extLst>
          </p:cNvPr>
          <p:cNvCxnSpPr>
            <a:cxnSpLocks/>
          </p:cNvCxnSpPr>
          <p:nvPr/>
        </p:nvCxnSpPr>
        <p:spPr>
          <a:xfrm>
            <a:off x="1484325" y="1817041"/>
            <a:ext cx="3386040" cy="44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3A05528-EEEE-420E-FE88-4DF4EAB0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989" y="3028377"/>
            <a:ext cx="2749704" cy="5980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46F2A22-71A9-5376-013F-E8BDFC348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64" y="4180296"/>
            <a:ext cx="4270596" cy="1949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31AEB87-54D4-0A8A-E7D8-E9D61AB5F75C}"/>
                  </a:ext>
                </a:extLst>
              </p14:cNvPr>
              <p14:cNvContentPartPr/>
              <p14:nvPr/>
            </p14:nvContentPartPr>
            <p14:xfrm>
              <a:off x="2107812" y="4661066"/>
              <a:ext cx="267120" cy="26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31AEB87-54D4-0A8A-E7D8-E9D61AB5F7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9812" y="4625066"/>
                <a:ext cx="3027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660D4-F375-C2C9-BB2B-EB4B842D5619}"/>
                  </a:ext>
                </a:extLst>
              </p14:cNvPr>
              <p14:cNvContentPartPr/>
              <p14:nvPr/>
            </p14:nvContentPartPr>
            <p14:xfrm>
              <a:off x="2363412" y="5523266"/>
              <a:ext cx="1530360" cy="14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660D4-F375-C2C9-BB2B-EB4B842D56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5416" y="5487266"/>
                <a:ext cx="1565992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F9F6581-A1FD-8EC2-D835-C4582F53C9A3}"/>
                  </a:ext>
                </a:extLst>
              </p14:cNvPr>
              <p14:cNvContentPartPr/>
              <p14:nvPr/>
            </p14:nvContentPartPr>
            <p14:xfrm>
              <a:off x="4715292" y="5319506"/>
              <a:ext cx="968400" cy="7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F9F6581-A1FD-8EC2-D835-C4582F53C9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97299" y="5283506"/>
                <a:ext cx="1004027" cy="795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35DC83F-31DF-3666-6419-129CB72175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5814" y="2885649"/>
            <a:ext cx="4282477" cy="16146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C5F59-8D03-2717-0731-776F39153D54}"/>
              </a:ext>
            </a:extLst>
          </p:cNvPr>
          <p:cNvCxnSpPr>
            <a:cxnSpLocks/>
          </p:cNvCxnSpPr>
          <p:nvPr/>
        </p:nvCxnSpPr>
        <p:spPr>
          <a:xfrm>
            <a:off x="5160936" y="2200759"/>
            <a:ext cx="3401878" cy="98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7841C5-213A-1558-3345-66345F07AFEC}"/>
                  </a:ext>
                </a:extLst>
              </p14:cNvPr>
              <p14:cNvContentPartPr/>
              <p14:nvPr/>
            </p14:nvContentPartPr>
            <p14:xfrm>
              <a:off x="7768464" y="4134112"/>
              <a:ext cx="1472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7841C5-213A-1558-3345-66345F07AF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50464" y="4098112"/>
                <a:ext cx="182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D00DDC-D267-B719-C318-82C118E63304}"/>
                  </a:ext>
                </a:extLst>
              </p14:cNvPr>
              <p14:cNvContentPartPr/>
              <p14:nvPr/>
            </p14:nvContentPartPr>
            <p14:xfrm>
              <a:off x="9392064" y="4223032"/>
              <a:ext cx="1615680" cy="12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D00DDC-D267-B719-C318-82C118E633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74064" y="4187032"/>
                <a:ext cx="1651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3ABE772-B394-561B-7D25-0A12ACCD824D}"/>
                  </a:ext>
                </a:extLst>
              </p14:cNvPr>
              <p14:cNvContentPartPr/>
              <p14:nvPr/>
            </p14:nvContentPartPr>
            <p14:xfrm>
              <a:off x="7706184" y="4370272"/>
              <a:ext cx="573480" cy="11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3ABE772-B394-561B-7D25-0A12ACCD82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88544" y="4334632"/>
                <a:ext cx="6091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6E7740B-7795-8CBB-3A05-4220FAEFF818}"/>
                  </a:ext>
                </a:extLst>
              </p14:cNvPr>
              <p14:cNvContentPartPr/>
              <p14:nvPr/>
            </p14:nvContentPartPr>
            <p14:xfrm>
              <a:off x="7745064" y="3719392"/>
              <a:ext cx="2361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6E7740B-7795-8CBB-3A05-4220FAEFF81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27424" y="3683752"/>
                <a:ext cx="271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6DF330D-05E3-DB25-DF4C-3C11861672A6}"/>
                  </a:ext>
                </a:extLst>
              </p14:cNvPr>
              <p14:cNvContentPartPr/>
              <p14:nvPr/>
            </p14:nvContentPartPr>
            <p14:xfrm>
              <a:off x="8364984" y="3843592"/>
              <a:ext cx="352800" cy="11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6DF330D-05E3-DB25-DF4C-3C11861672A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46984" y="3807592"/>
                <a:ext cx="3884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733CA4B-686C-E045-7163-1A3C0B491689}"/>
                  </a:ext>
                </a:extLst>
              </p14:cNvPr>
              <p14:cNvContentPartPr/>
              <p14:nvPr/>
            </p14:nvContentPartPr>
            <p14:xfrm>
              <a:off x="9775464" y="3830992"/>
              <a:ext cx="1321200" cy="20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733CA4B-686C-E045-7163-1A3C0B49168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57464" y="3794992"/>
                <a:ext cx="1356840" cy="9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25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Validation before Preprocessing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4C5C8-915F-00C0-06C1-1B4E31A2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33" y="1403762"/>
            <a:ext cx="4495111" cy="49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3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6AD82-C91A-65EC-C1C2-E083A15A9E73}"/>
              </a:ext>
            </a:extLst>
          </p:cNvPr>
          <p:cNvSpPr txBox="1"/>
          <p:nvPr/>
        </p:nvSpPr>
        <p:spPr>
          <a:xfrm>
            <a:off x="479376" y="1657817"/>
            <a:ext cx="79322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pickle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pd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np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# Load data from the pickle file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MY" sz="7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data_preprocessing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MY" sz="7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pkl_data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S17.pkl"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MY" sz="7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file:</a:t>
            </a:r>
          </a:p>
          <a:p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pickle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MY" sz="7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(file, </a:t>
            </a:r>
            <a:r>
              <a:rPr lang="en-MY" sz="7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"latin1"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# Extract 'label' and 'ECG' arrays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label_data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ecg_data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'signal'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'chest'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'ECG'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# Create a </a:t>
            </a:r>
            <a:r>
              <a:rPr lang="en-MY" sz="7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with 'label' and 'ECG' columns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MY" sz="700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label_data.flatten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'ECG'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ecg_data.flatten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()})</a:t>
            </a:r>
          </a:p>
          <a:p>
            <a:b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# Filter out rows where the label is 1, 5, 6, or 7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MY" sz="7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MY" sz="7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isin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])].</a:t>
            </a:r>
            <a:r>
              <a:rPr lang="en-MY" sz="7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 </a:t>
            </a: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# Make a copy to avoid </a:t>
            </a:r>
            <a:r>
              <a:rPr lang="en-MY" sz="7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SettingWithCopyWarning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# Create a '16-bit' column based on the modified formula using .loc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filtered_df.loc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'16-bit'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'ECG'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MY" sz="7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MY" sz="7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MY" sz="7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# Reshape 'label' and '16-bit' arrays to have the same number of rows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num_rows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7000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7000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label_data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num_rows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values.</a:t>
            </a:r>
            <a:r>
              <a:rPr lang="en-MY" sz="7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7000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bit16_data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'16-bit'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num_rows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values.</a:t>
            </a:r>
            <a:r>
              <a:rPr lang="en-MY" sz="7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7000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# Identify rows where labels differ within the 7000 readings and discard those rows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valid_rows_mask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label_data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label_data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[:, [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]]).all(</a:t>
            </a:r>
            <a:r>
              <a:rPr lang="en-MY" sz="7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label_data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label_data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valid_rows_mask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bit16_data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bit16_data[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valid_rows_mask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# Create a </a:t>
            </a:r>
            <a:r>
              <a:rPr lang="en-MY" sz="7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with transposed '16-bit' data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final_df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MY" sz="700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MY" sz="700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MY" sz="7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hstack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((bit16_data,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label_data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MY" sz="7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))), </a:t>
            </a:r>
            <a:r>
              <a:rPr lang="en-MY" sz="7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MY" sz="7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MY" sz="7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'data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1}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700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7000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# Save the final </a:t>
            </a:r>
            <a:r>
              <a:rPr lang="en-MY" sz="7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MY" sz="7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to CSV</a:t>
            </a:r>
            <a:endParaRPr lang="en-MY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MY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final_df.</a:t>
            </a:r>
            <a:r>
              <a:rPr lang="en-MY" sz="7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MY" sz="7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data_preprocessing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MY" sz="7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output_filter_label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MY" sz="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output_S17.csv"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MY" sz="7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MY" sz="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MY" sz="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MY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FFC73-70D8-EEF3-F8FA-0312C359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099" y="1466327"/>
            <a:ext cx="5226553" cy="281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929D27-4C4D-7DEC-168D-089BC3B6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016" y="2021873"/>
            <a:ext cx="712007" cy="220557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7090C-126A-FFCF-875E-C707B0EB3514}"/>
              </a:ext>
            </a:extLst>
          </p:cNvPr>
          <p:cNvCxnSpPr/>
          <p:nvPr/>
        </p:nvCxnSpPr>
        <p:spPr>
          <a:xfrm flipH="1">
            <a:off x="11073016" y="4105729"/>
            <a:ext cx="627343" cy="1045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782EDCA-31D8-E59A-FD61-F1D3AEE1A0E2}"/>
              </a:ext>
            </a:extLst>
          </p:cNvPr>
          <p:cNvSpPr txBox="1">
            <a:spLocks/>
          </p:cNvSpPr>
          <p:nvPr/>
        </p:nvSpPr>
        <p:spPr>
          <a:xfrm>
            <a:off x="10056913" y="5228802"/>
            <a:ext cx="1799070" cy="3993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Last Col: Label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8D320BB0-07D0-DF78-D354-8FCE2DF0AA14}"/>
              </a:ext>
            </a:extLst>
          </p:cNvPr>
          <p:cNvSpPr txBox="1">
            <a:spLocks/>
          </p:cNvSpPr>
          <p:nvPr/>
        </p:nvSpPr>
        <p:spPr>
          <a:xfrm>
            <a:off x="7884763" y="1700819"/>
            <a:ext cx="1498145" cy="3993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16-bit ECG</a:t>
            </a:r>
          </a:p>
        </p:txBody>
      </p:sp>
    </p:spTree>
    <p:extLst>
      <p:ext uri="{BB962C8B-B14F-4D97-AF65-F5344CB8AC3E}">
        <p14:creationId xmlns:p14="http://schemas.microsoft.com/office/powerpoint/2010/main" val="1330256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Validation after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DAB4E-839D-98DD-2857-4C037F254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43" y="1656182"/>
            <a:ext cx="6478421" cy="4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64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Validation after Preprocessing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4FC69-7EA2-1C67-FF88-9F81A809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98" y="1195240"/>
            <a:ext cx="1133380" cy="5438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EA4D7B-F33C-9B9C-B077-CC3030589105}"/>
              </a:ext>
            </a:extLst>
          </p:cNvPr>
          <p:cNvSpPr txBox="1"/>
          <p:nvPr/>
        </p:nvSpPr>
        <p:spPr>
          <a:xfrm>
            <a:off x="1115581" y="3429000"/>
            <a:ext cx="9351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>
                <a:hlinkClick r:id="rId3"/>
              </a:rPr>
              <a:t>https://colab.research.google.com/drive/1GXLzKMqylWgAKi7cYG9Fpy2-18rGqPAd#scrollTo=QM67ZIECR2rb</a:t>
            </a:r>
            <a:endParaRPr lang="en-MY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83931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Result – Overfits!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96F3F9-33F3-8137-4B4B-C4BC4F88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63" y="3099082"/>
            <a:ext cx="6822570" cy="11877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781F97-853C-8C27-FF6F-EB378DBEE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360"/>
          <a:stretch/>
        </p:blipFill>
        <p:spPr>
          <a:xfrm>
            <a:off x="8628667" y="2665414"/>
            <a:ext cx="2519048" cy="20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0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Between ARM Processors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6B167FB-C1CC-A20F-E58E-3889BF6D92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951073"/>
                  </p:ext>
                </p:extLst>
              </p:nvPr>
            </p:nvGraphicFramePr>
            <p:xfrm>
              <a:off x="960249" y="1391473"/>
              <a:ext cx="10271502" cy="46029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64910">
                      <a:extLst>
                        <a:ext uri="{9D8B030D-6E8A-4147-A177-3AD203B41FA5}">
                          <a16:colId xmlns:a16="http://schemas.microsoft.com/office/drawing/2014/main" val="3739810878"/>
                        </a:ext>
                      </a:extLst>
                    </a:gridCol>
                    <a:gridCol w="2335530">
                      <a:extLst>
                        <a:ext uri="{9D8B030D-6E8A-4147-A177-3AD203B41FA5}">
                          <a16:colId xmlns:a16="http://schemas.microsoft.com/office/drawing/2014/main" val="3104721807"/>
                        </a:ext>
                      </a:extLst>
                    </a:gridCol>
                    <a:gridCol w="2336629">
                      <a:extLst>
                        <a:ext uri="{9D8B030D-6E8A-4147-A177-3AD203B41FA5}">
                          <a16:colId xmlns:a16="http://schemas.microsoft.com/office/drawing/2014/main" val="292240570"/>
                        </a:ext>
                      </a:extLst>
                    </a:gridCol>
                    <a:gridCol w="2334433">
                      <a:extLst>
                        <a:ext uri="{9D8B030D-6E8A-4147-A177-3AD203B41FA5}">
                          <a16:colId xmlns:a16="http://schemas.microsoft.com/office/drawing/2014/main" val="3652868276"/>
                        </a:ext>
                      </a:extLst>
                    </a:gridCol>
                  </a:tblGrid>
                  <a:tr h="51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Features</a:t>
                          </a:r>
                          <a:endParaRPr lang="en-MY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Cortex-A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Cortex-R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Cortex-M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65729240"/>
                      </a:ext>
                    </a:extLst>
                  </a:tr>
                  <a:tr h="1022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Instruction Set Architecture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ARM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ARM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Thumb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77186320"/>
                      </a:ext>
                    </a:extLst>
                  </a:tr>
                  <a:tr h="51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Instruction bits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32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32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32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2681027"/>
                      </a:ext>
                    </a:extLst>
                  </a:tr>
                  <a:tr h="51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FPU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Yes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Yes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Optional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4611482"/>
                      </a:ext>
                    </a:extLst>
                  </a:tr>
                  <a:tr h="51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DSP Instruction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Yes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Yes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Yes (M4)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024609"/>
                      </a:ext>
                    </a:extLst>
                  </a:tr>
                  <a:tr h="51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Dynamic Power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</a:rPr>
                                  <m:t>80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𝜇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𝑊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/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𝑀𝐻𝑧</m:t>
                                </m:r>
                              </m:oMath>
                            </m:oMathPara>
                          </a14:m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</a:rPr>
                                  <m:t>120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𝜇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𝑊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/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𝑀𝐻𝑧</m:t>
                                </m:r>
                              </m:oMath>
                            </m:oMathPara>
                          </a14:m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</a:rPr>
                                  <m:t>8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𝜇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𝑊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/</m:t>
                                </m:r>
                                <m:r>
                                  <a:rPr lang="en-US" sz="1800">
                                    <a:effectLst/>
                                  </a:rPr>
                                  <m:t>𝑀𝐻𝑧</m:t>
                                </m:r>
                              </m:oMath>
                            </m:oMathPara>
                          </a14:m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3683643"/>
                      </a:ext>
                    </a:extLst>
                  </a:tr>
                  <a:tr h="1022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Application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High Performance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Real-Time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Embedded</a:t>
                          </a:r>
                          <a:endParaRPr lang="en-MY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292324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6B167FB-C1CC-A20F-E58E-3889BF6D92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951073"/>
                  </p:ext>
                </p:extLst>
              </p:nvPr>
            </p:nvGraphicFramePr>
            <p:xfrm>
              <a:off x="960249" y="1391473"/>
              <a:ext cx="10271502" cy="46029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64910">
                      <a:extLst>
                        <a:ext uri="{9D8B030D-6E8A-4147-A177-3AD203B41FA5}">
                          <a16:colId xmlns:a16="http://schemas.microsoft.com/office/drawing/2014/main" val="3739810878"/>
                        </a:ext>
                      </a:extLst>
                    </a:gridCol>
                    <a:gridCol w="2335530">
                      <a:extLst>
                        <a:ext uri="{9D8B030D-6E8A-4147-A177-3AD203B41FA5}">
                          <a16:colId xmlns:a16="http://schemas.microsoft.com/office/drawing/2014/main" val="3104721807"/>
                        </a:ext>
                      </a:extLst>
                    </a:gridCol>
                    <a:gridCol w="2336629">
                      <a:extLst>
                        <a:ext uri="{9D8B030D-6E8A-4147-A177-3AD203B41FA5}">
                          <a16:colId xmlns:a16="http://schemas.microsoft.com/office/drawing/2014/main" val="292240570"/>
                        </a:ext>
                      </a:extLst>
                    </a:gridCol>
                    <a:gridCol w="2334433">
                      <a:extLst>
                        <a:ext uri="{9D8B030D-6E8A-4147-A177-3AD203B41FA5}">
                          <a16:colId xmlns:a16="http://schemas.microsoft.com/office/drawing/2014/main" val="3652868276"/>
                        </a:ext>
                      </a:extLst>
                    </a:gridCol>
                  </a:tblGrid>
                  <a:tr h="51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Features</a:t>
                          </a:r>
                          <a:endParaRPr lang="en-MY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Cortex-A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Cortex-R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Cortex-M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65729240"/>
                      </a:ext>
                    </a:extLst>
                  </a:tr>
                  <a:tr h="1022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Instruction Set Architecture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ARM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ARM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Thumb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77186320"/>
                      </a:ext>
                    </a:extLst>
                  </a:tr>
                  <a:tr h="51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Instruction bits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32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32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32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2681027"/>
                      </a:ext>
                    </a:extLst>
                  </a:tr>
                  <a:tr h="51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FPU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Yes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Yes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Optional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4611482"/>
                      </a:ext>
                    </a:extLst>
                  </a:tr>
                  <a:tr h="51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DSP Instruction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Yes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Yes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Yes (M4)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024609"/>
                      </a:ext>
                    </a:extLst>
                  </a:tr>
                  <a:tr h="511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Dynamic Power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40209" t="-601190" r="-201305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39583" t="-601190" r="-100781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40470" t="-601190" r="-1044" b="-2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3683643"/>
                      </a:ext>
                    </a:extLst>
                  </a:tr>
                  <a:tr h="1022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Application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High Performance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Real-Time</a:t>
                          </a:r>
                          <a:endParaRPr lang="en-MY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Embedded</a:t>
                          </a:r>
                          <a:endParaRPr lang="en-MY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292324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3830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Conversion of TensorFlow to </a:t>
            </a:r>
            <a:r>
              <a:rPr lang="en-GB" dirty="0" err="1"/>
              <a:t>TFLite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E50399-821C-5F5D-B486-15EE2E9F7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9" y="1977098"/>
            <a:ext cx="10915067" cy="35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62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X-Cube-AI 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743A8-A4B2-055E-B522-D262ABD41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133" y="1337258"/>
            <a:ext cx="7965143" cy="453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79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X-Cube-AI 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743A8-A4B2-055E-B522-D262ABD41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2" y="1965728"/>
            <a:ext cx="5448803" cy="3104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362A0-4B3E-4DC5-621E-DAF01FC74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66" y="1876612"/>
            <a:ext cx="5705742" cy="33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01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Flash memory not enough!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0129E-F3FD-7497-06B3-D05E8E9D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72" y="1408362"/>
            <a:ext cx="7030633" cy="4666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B3A52-AF80-E8A2-23DB-FEE5EAFB8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680" y="2857383"/>
            <a:ext cx="3541394" cy="16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13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 tuning…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B3A52-AF80-E8A2-23DB-FEE5EAFB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52" y="1345150"/>
            <a:ext cx="3541394" cy="1671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4426A-9A1D-FFCA-6FB9-BCB30F6E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82" y="3016323"/>
            <a:ext cx="3673543" cy="1836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1D266-2616-E774-49EC-20DFA39F6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659" y="4911836"/>
            <a:ext cx="3710376" cy="16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45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Complexity Reduction!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9BC95-089A-49D6-F767-C83443071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18"/>
          <a:stretch/>
        </p:blipFill>
        <p:spPr>
          <a:xfrm>
            <a:off x="1378725" y="2886388"/>
            <a:ext cx="2519048" cy="2052743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EC42F0D-6345-52E5-EAB5-0E601D5E8247}"/>
              </a:ext>
            </a:extLst>
          </p:cNvPr>
          <p:cNvSpPr txBox="1">
            <a:spLocks/>
          </p:cNvSpPr>
          <p:nvPr/>
        </p:nvSpPr>
        <p:spPr>
          <a:xfrm>
            <a:off x="1346701" y="2375933"/>
            <a:ext cx="2519048" cy="3993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Initial Output Overfits: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902F3AD-7BDA-CF1E-6BB9-B6B22DC413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6299" y="3080679"/>
            <a:ext cx="5471898" cy="1462684"/>
          </a:xfrm>
        </p:spPr>
        <p:txBody>
          <a:bodyPr/>
          <a:lstStyle/>
          <a:p>
            <a:r>
              <a:rPr lang="en-GB" sz="1800" dirty="0"/>
              <a:t>Reduce to stress &amp; non-stress classification (2 output classification)</a:t>
            </a:r>
          </a:p>
          <a:p>
            <a:r>
              <a:rPr lang="en-GB" sz="1800" dirty="0"/>
              <a:t>Reduce to 5000 inputs (approx. 500Hz)</a:t>
            </a:r>
          </a:p>
          <a:p>
            <a:r>
              <a:rPr lang="en-GB" sz="1800" dirty="0"/>
              <a:t>Restart the whole process from 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304545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Complexity Reduction!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0D8DD2-9E58-696C-6F06-C15A399A9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732" y="1453785"/>
            <a:ext cx="2560995" cy="48509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E52F553-93EF-1A38-8614-3116DE61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57" y="2684032"/>
            <a:ext cx="3626092" cy="286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6CE7644-CAE9-BE84-6F94-F81D78DB8EB1}"/>
              </a:ext>
            </a:extLst>
          </p:cNvPr>
          <p:cNvSpPr txBox="1">
            <a:spLocks/>
          </p:cNvSpPr>
          <p:nvPr/>
        </p:nvSpPr>
        <p:spPr>
          <a:xfrm>
            <a:off x="6498858" y="2360435"/>
            <a:ext cx="2519048" cy="3993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Less Overfits:</a:t>
            </a:r>
          </a:p>
        </p:txBody>
      </p:sp>
    </p:spTree>
    <p:extLst>
      <p:ext uri="{BB962C8B-B14F-4D97-AF65-F5344CB8AC3E}">
        <p14:creationId xmlns:p14="http://schemas.microsoft.com/office/powerpoint/2010/main" val="1397968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Enough Flash &amp; RAM after Medium compression!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25E2A-076B-9179-9E2B-3227F540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64" y="1153891"/>
            <a:ext cx="9483671" cy="507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7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 model in ARM Cortex-M4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2D42D-34DB-7545-E69F-FFCFBEB1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802" y="1560163"/>
            <a:ext cx="4572396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01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Depreciated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6ADC0-D48D-0E45-B3FE-70100720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79" y="1313480"/>
            <a:ext cx="6769947" cy="476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0EF56-6133-CC25-A6CE-D4C253BE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771" y="2048211"/>
            <a:ext cx="4139995" cy="32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1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Up STM32CubeIDE &amp; Testing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63791-06D3-7C07-2B9F-EDB5ACAB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57" y="1668998"/>
            <a:ext cx="4464643" cy="4047943"/>
          </a:xfrm>
          <a:prstGeom prst="rect">
            <a:avLst/>
          </a:prstGeom>
        </p:spPr>
      </p:pic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005262ED-D7F5-AC67-FB31-DE0AA8A93C10}"/>
              </a:ext>
            </a:extLst>
          </p:cNvPr>
          <p:cNvSpPr txBox="1">
            <a:spLocks/>
          </p:cNvSpPr>
          <p:nvPr/>
        </p:nvSpPr>
        <p:spPr>
          <a:xfrm>
            <a:off x="6265175" y="1358484"/>
            <a:ext cx="5197519" cy="4399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accent3"/>
                </a:solidFill>
              </a:rPr>
              <a:t>Requirements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EC0C9CE-96D3-E5C0-584A-E3285F495C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5176" y="1798443"/>
            <a:ext cx="5471898" cy="1401957"/>
          </a:xfrm>
        </p:spPr>
        <p:txBody>
          <a:bodyPr/>
          <a:lstStyle/>
          <a:p>
            <a:r>
              <a:rPr lang="en-GB" sz="1800" dirty="0"/>
              <a:t>5V 3A power supply is needed</a:t>
            </a:r>
          </a:p>
          <a:p>
            <a:r>
              <a:rPr lang="en-GB" sz="1800" dirty="0"/>
              <a:t>ST-Link used as a debugger connection</a:t>
            </a:r>
          </a:p>
          <a:p>
            <a:r>
              <a:rPr lang="en-GB" sz="1800" dirty="0"/>
              <a:t>Engineering Mode/Boot Mode</a:t>
            </a:r>
          </a:p>
          <a:p>
            <a:endParaRPr lang="en-GB" sz="1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8A3F18-033D-28EB-8FCF-B6AF73DBC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95" y="3200400"/>
            <a:ext cx="3582525" cy="32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24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A3E35-DF8F-1DBC-EEF3-69B5B619D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1836282"/>
            <a:ext cx="8458933" cy="3185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88D0C8-447E-5FF1-30F2-3F09B3B7D8AD}"/>
              </a:ext>
            </a:extLst>
          </p:cNvPr>
          <p:cNvSpPr txBox="1"/>
          <p:nvPr/>
        </p:nvSpPr>
        <p:spPr>
          <a:xfrm>
            <a:off x="3013451" y="5324716"/>
            <a:ext cx="93512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 dirty="0">
                <a:hlinkClick r:id="rId3"/>
              </a:rPr>
              <a:t>https://wiki.st.com/stm32mcu/wiki/AI:How_to_perform_motion_sensing_on_STM32L4_IoTnode</a:t>
            </a:r>
            <a:endParaRPr lang="en-MY" sz="1100" dirty="0"/>
          </a:p>
          <a:p>
            <a:endParaRPr lang="en-MY" sz="1100" dirty="0"/>
          </a:p>
        </p:txBody>
      </p:sp>
    </p:spTree>
    <p:extLst>
      <p:ext uri="{BB962C8B-B14F-4D97-AF65-F5344CB8AC3E}">
        <p14:creationId xmlns:p14="http://schemas.microsoft.com/office/powerpoint/2010/main" val="3831557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Debugging…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7BFCD-257D-1AA5-0B56-94DCDE5D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03" y="1209328"/>
            <a:ext cx="9522417" cy="50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1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631A5-6EAE-7262-0C8E-2E5343F0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986" y="2745865"/>
            <a:ext cx="3620833" cy="1894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98136-AC45-AAC7-E3B9-281F4638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70" y="2241826"/>
            <a:ext cx="5584020" cy="290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4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932BD-7537-54B6-6842-D45A0D5AC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0" y="1205516"/>
            <a:ext cx="9262820" cy="49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7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Success!</a:t>
            </a:r>
          </a:p>
        </p:txBody>
      </p:sp>
      <p:pic>
        <p:nvPicPr>
          <p:cNvPr id="3" name="ECG Emotion Recognition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6DA1F1A5-058F-AAC3-CCD7-5A13DF23AD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1920" y="1304448"/>
            <a:ext cx="8686800" cy="48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2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FE858-39D8-2796-F26C-9EF3A899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98" y="1199832"/>
            <a:ext cx="5424855" cy="5242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C92D0D-E087-974F-30D4-EED8FCAA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57" y="1468056"/>
            <a:ext cx="5415561" cy="47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02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39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Up STM32CubeIDE &amp; Testing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248EAD-CB80-1A0A-49C5-B6CC4005D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96" y="1298480"/>
            <a:ext cx="2557207" cy="1433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05AEB-A15C-6E68-2E33-59AE66DE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96" y="2861352"/>
            <a:ext cx="2611383" cy="1428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25358C-7CE3-B154-479B-D5A83716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96" y="4507455"/>
            <a:ext cx="2557207" cy="1430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436321-5C5A-E0B9-7981-627C4BFBF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329" y="1298480"/>
            <a:ext cx="2611384" cy="1435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9B2F2-9358-B6B7-3696-A20088E99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506" y="3057748"/>
            <a:ext cx="2557207" cy="1035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720A6-8F4B-DDC2-D29C-4B24200EA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312" y="4669994"/>
            <a:ext cx="2611383" cy="1104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F93EF-F55C-53C4-0D48-3BC9ADDDF2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288" y="1298481"/>
            <a:ext cx="2520259" cy="1433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BE266-BE9E-B42B-7E04-F20CB4901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288" y="2958492"/>
            <a:ext cx="2520258" cy="1428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3CCF2E-0B17-C374-8FB7-E116A5CC49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6486" y="4669994"/>
            <a:ext cx="2164613" cy="15920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DE9FE7-E68C-79D8-C17F-761E9933B2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0347" y="1298480"/>
            <a:ext cx="2411713" cy="1433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4DFD18-CC7C-2804-7204-D4EADBCA881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430"/>
          <a:stretch/>
        </p:blipFill>
        <p:spPr>
          <a:xfrm>
            <a:off x="9478947" y="2965025"/>
            <a:ext cx="2369837" cy="32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2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Connecting ECG sensors onto STM32MP157F-DK2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A56D9-DBB9-1A60-8473-9072ACD4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25" y="1676400"/>
            <a:ext cx="4332538" cy="3901440"/>
          </a:xfrm>
          <a:prstGeom prst="rect">
            <a:avLst/>
          </a:prstGeom>
        </p:spPr>
      </p:pic>
      <p:pic>
        <p:nvPicPr>
          <p:cNvPr id="1026" name="Picture 2" descr="Headers Soldered on Heart Rate Monitor">
            <a:extLst>
              <a:ext uri="{FF2B5EF4-FFF2-40B4-BE49-F238E27FC236}">
                <a16:creationId xmlns:a16="http://schemas.microsoft.com/office/drawing/2014/main" id="{82F45BF4-772B-4554-0583-98F00693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30" y="1356142"/>
            <a:ext cx="1729740" cy="172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A6174-B156-67E2-B41A-8D1D1AE6D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517" y="1420842"/>
            <a:ext cx="3292125" cy="1600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F02B82-FC72-E982-0E26-E80D73F16B13}"/>
              </a:ext>
            </a:extLst>
          </p:cNvPr>
          <p:cNvSpPr txBox="1"/>
          <p:nvPr/>
        </p:nvSpPr>
        <p:spPr>
          <a:xfrm>
            <a:off x="6393010" y="3386306"/>
            <a:ext cx="403479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void setup() {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 err="1">
                <a:effectLst/>
                <a:latin typeface="Calibri" panose="020F0502020204030204" pitchFamily="34" charset="0"/>
              </a:rPr>
              <a:t>Serial.begin</a:t>
            </a:r>
            <a:r>
              <a:rPr lang="en-MY" sz="1100" dirty="0">
                <a:effectLst/>
                <a:latin typeface="Calibri" panose="020F0502020204030204" pitchFamily="34" charset="0"/>
              </a:rPr>
              <a:t>(9600);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  </a:t>
            </a:r>
            <a:r>
              <a:rPr lang="en-MY" sz="1100" dirty="0" err="1">
                <a:effectLst/>
                <a:latin typeface="Calibri" panose="020F0502020204030204" pitchFamily="34" charset="0"/>
              </a:rPr>
              <a:t>pinMode</a:t>
            </a:r>
            <a:r>
              <a:rPr lang="en-MY" sz="1100" dirty="0">
                <a:effectLst/>
                <a:latin typeface="Calibri" panose="020F0502020204030204" pitchFamily="34" charset="0"/>
              </a:rPr>
              <a:t>(10, INPUT); // Setup for leads off detection LO +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  </a:t>
            </a:r>
            <a:r>
              <a:rPr lang="en-MY" sz="1100" dirty="0" err="1">
                <a:effectLst/>
                <a:latin typeface="Calibri" panose="020F0502020204030204" pitchFamily="34" charset="0"/>
              </a:rPr>
              <a:t>pinMode</a:t>
            </a:r>
            <a:r>
              <a:rPr lang="en-MY" sz="1100" dirty="0">
                <a:effectLst/>
                <a:latin typeface="Calibri" panose="020F0502020204030204" pitchFamily="34" charset="0"/>
              </a:rPr>
              <a:t>(11, INPUT); // Setup for leads off detection LO -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void loop() {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  if((</a:t>
            </a:r>
            <a:r>
              <a:rPr lang="en-MY" sz="1100" dirty="0" err="1">
                <a:effectLst/>
                <a:latin typeface="Calibri" panose="020F0502020204030204" pitchFamily="34" charset="0"/>
              </a:rPr>
              <a:t>digitalRead</a:t>
            </a:r>
            <a:r>
              <a:rPr lang="en-MY" sz="1100" dirty="0">
                <a:effectLst/>
                <a:latin typeface="Calibri" panose="020F0502020204030204" pitchFamily="34" charset="0"/>
              </a:rPr>
              <a:t>(10) == 1)||(</a:t>
            </a:r>
            <a:r>
              <a:rPr lang="en-MY" sz="1100" dirty="0" err="1">
                <a:effectLst/>
                <a:latin typeface="Calibri" panose="020F0502020204030204" pitchFamily="34" charset="0"/>
              </a:rPr>
              <a:t>digitalRead</a:t>
            </a:r>
            <a:r>
              <a:rPr lang="en-MY" sz="1100" dirty="0">
                <a:effectLst/>
                <a:latin typeface="Calibri" panose="020F0502020204030204" pitchFamily="34" charset="0"/>
              </a:rPr>
              <a:t>(11) == 1)){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    </a:t>
            </a:r>
            <a:r>
              <a:rPr lang="en-MY" sz="1100" dirty="0" err="1">
                <a:effectLst/>
                <a:latin typeface="Calibri" panose="020F0502020204030204" pitchFamily="34" charset="0"/>
              </a:rPr>
              <a:t>Serial.println</a:t>
            </a:r>
            <a:r>
              <a:rPr lang="en-MY" sz="1100" dirty="0">
                <a:effectLst/>
                <a:latin typeface="Calibri" panose="020F0502020204030204" pitchFamily="34" charset="0"/>
              </a:rPr>
              <a:t>('!');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  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  else{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    // send the value of </a:t>
            </a:r>
            <a:r>
              <a:rPr lang="en-MY" sz="1100" dirty="0" err="1">
                <a:effectLst/>
                <a:latin typeface="Calibri" panose="020F0502020204030204" pitchFamily="34" charset="0"/>
              </a:rPr>
              <a:t>analog</a:t>
            </a:r>
            <a:r>
              <a:rPr lang="en-MY" sz="1100" dirty="0">
                <a:effectLst/>
                <a:latin typeface="Calibri" panose="020F0502020204030204" pitchFamily="34" charset="0"/>
              </a:rPr>
              <a:t> input 0: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      </a:t>
            </a:r>
            <a:r>
              <a:rPr lang="en-MY" sz="1100" dirty="0" err="1">
                <a:effectLst/>
                <a:latin typeface="Calibri" panose="020F0502020204030204" pitchFamily="34" charset="0"/>
              </a:rPr>
              <a:t>Serial.println</a:t>
            </a:r>
            <a:r>
              <a:rPr lang="en-MY" sz="1100" dirty="0">
                <a:effectLst/>
                <a:latin typeface="Calibri" panose="020F0502020204030204" pitchFamily="34" charset="0"/>
              </a:rPr>
              <a:t>(</a:t>
            </a:r>
            <a:r>
              <a:rPr lang="en-MY" sz="1100" dirty="0" err="1">
                <a:effectLst/>
                <a:latin typeface="Calibri" panose="020F0502020204030204" pitchFamily="34" charset="0"/>
              </a:rPr>
              <a:t>analogRead</a:t>
            </a:r>
            <a:r>
              <a:rPr lang="en-MY" sz="1100" dirty="0">
                <a:effectLst/>
                <a:latin typeface="Calibri" panose="020F0502020204030204" pitchFamily="34" charset="0"/>
              </a:rPr>
              <a:t>(A0));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  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  //Wait for a bit to keep serial data from saturating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  delay(1);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MY" sz="1100" dirty="0">
                <a:effectLst/>
                <a:latin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951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Connecting ECG sensors onto STM32MP157F-DK2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6B9284-A9B8-63B5-BF0E-3AC11169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28" y="1289528"/>
            <a:ext cx="5042832" cy="48068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3C8677-6C39-2539-94FE-9034EB0C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0" y="3614287"/>
            <a:ext cx="4694797" cy="1965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6C7692-1CF9-7F8E-A4B2-F0387590E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816" y="1587101"/>
            <a:ext cx="4588980" cy="169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2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56EDF-CC98-47CA-DCB7-48EF83E0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38" y="1845293"/>
            <a:ext cx="6533662" cy="3574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053927-E62E-86A9-1666-12B2CFF8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785" y="1845293"/>
            <a:ext cx="3802123" cy="360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2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E68C3-7C41-476C-BFD4-997D7662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107" y="6356350"/>
            <a:ext cx="1499193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pPr/>
              <a:t>27 March 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1300-1DCD-403C-A32D-C1274987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271A90-D0BC-451B-AA3C-D852F3C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STM32 Pin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925BC-4DB1-6A51-0F8B-E4542D05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63" y="1991158"/>
            <a:ext cx="2059257" cy="306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2FDDA-2DD7-7BA9-B524-BD1D5ACA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06" y="1991158"/>
            <a:ext cx="1745074" cy="2875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DACE8-4A65-4760-F546-2DC00FCBF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2" y="1804529"/>
            <a:ext cx="1546561" cy="3062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DB945-93E4-BF99-19F6-F603E0EF8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050" y="1991159"/>
            <a:ext cx="1823756" cy="28756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6CFF67-474C-DAC6-DD39-0E4236318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093" y="1991158"/>
            <a:ext cx="1666224" cy="2875684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177D6F9-478A-ED26-D45F-03BDA7FA6D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54487" y="4981320"/>
            <a:ext cx="775354" cy="35766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sz="1600" dirty="0"/>
              <a:t>ADC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42ACF4E-F685-90F9-26B2-328A635B238B}"/>
              </a:ext>
            </a:extLst>
          </p:cNvPr>
          <p:cNvSpPr txBox="1">
            <a:spLocks/>
          </p:cNvSpPr>
          <p:nvPr/>
        </p:nvSpPr>
        <p:spPr>
          <a:xfrm>
            <a:off x="4010754" y="4981320"/>
            <a:ext cx="775354" cy="3576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GB" sz="2800" kern="1200" baseline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MY" sz="1600" dirty="0"/>
              <a:t>LO-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C956F10-4A9F-8872-B4D4-C34854AB8EBB}"/>
              </a:ext>
            </a:extLst>
          </p:cNvPr>
          <p:cNvSpPr txBox="1">
            <a:spLocks/>
          </p:cNvSpPr>
          <p:nvPr/>
        </p:nvSpPr>
        <p:spPr>
          <a:xfrm>
            <a:off x="5963164" y="4981320"/>
            <a:ext cx="775354" cy="3576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GB" sz="2800" kern="1200" baseline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MY" sz="1600" dirty="0"/>
              <a:t>LO+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6515C11-0298-CAB6-A72E-B74F56210064}"/>
              </a:ext>
            </a:extLst>
          </p:cNvPr>
          <p:cNvSpPr txBox="1">
            <a:spLocks/>
          </p:cNvSpPr>
          <p:nvPr/>
        </p:nvSpPr>
        <p:spPr>
          <a:xfrm>
            <a:off x="8399752" y="4981320"/>
            <a:ext cx="1567208" cy="3576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GB" sz="2800" kern="1200" baseline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MY" sz="1600" dirty="0"/>
              <a:t>ST-Link UART</a:t>
            </a:r>
          </a:p>
        </p:txBody>
      </p:sp>
    </p:spTree>
    <p:extLst>
      <p:ext uri="{BB962C8B-B14F-4D97-AF65-F5344CB8AC3E}">
        <p14:creationId xmlns:p14="http://schemas.microsoft.com/office/powerpoint/2010/main" val="4182016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Nottingham">
      <a:dk1>
        <a:sysClr val="windowText" lastClr="000000"/>
      </a:dk1>
      <a:lt1>
        <a:sysClr val="window" lastClr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B32B7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311CC23996F344A55E626841EB6E2F" ma:contentTypeVersion="12" ma:contentTypeDescription="Create a new document." ma:contentTypeScope="" ma:versionID="974f579b2985a42378e24ee0362b2f0b">
  <xsd:schema xmlns:xsd="http://www.w3.org/2001/XMLSchema" xmlns:xs="http://www.w3.org/2001/XMLSchema" xmlns:p="http://schemas.microsoft.com/office/2006/metadata/properties" xmlns:ns2="9a87ce7a-64d3-4266-a21f-463e6df50ea2" xmlns:ns3="66c03983-a02b-4f92-be6e-e511a45c7072" targetNamespace="http://schemas.microsoft.com/office/2006/metadata/properties" ma:root="true" ma:fieldsID="33e1ad5392ffeb88f56fe9926ac55fcc" ns2:_="" ns3:_="">
    <xsd:import namespace="9a87ce7a-64d3-4266-a21f-463e6df50ea2"/>
    <xsd:import namespace="66c03983-a02b-4f92-be6e-e511a45c70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87ce7a-64d3-4266-a21f-463e6df50e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03983-a02b-4f92-be6e-e511a45c707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6c03983-a02b-4f92-be6e-e511a45c7072">
      <UserInfo>
        <DisplayName>Jessica Reeves</DisplayName>
        <AccountId>113</AccountId>
        <AccountType/>
      </UserInfo>
      <UserInfo>
        <DisplayName>Alex Miles</DisplayName>
        <AccountId>43</AccountId>
        <AccountType/>
      </UserInfo>
      <UserInfo>
        <DisplayName>Nicola Anderton</DisplayName>
        <AccountId>6</AccountId>
        <AccountType/>
      </UserInfo>
      <UserInfo>
        <DisplayName>Victoria Bell</DisplayName>
        <AccountId>22</AccountId>
        <AccountType/>
      </UserInfo>
      <UserInfo>
        <DisplayName>Nathalie Mortimer</DisplayName>
        <AccountId>17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EFB2859-B096-49C4-BFDD-993CF50C03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87ce7a-64d3-4266-a21f-463e6df50ea2"/>
    <ds:schemaRef ds:uri="66c03983-a02b-4f92-be6e-e511a45c70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2B19F1-7180-49D0-A3F7-A5B98EF2F8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C6309B-1C52-4FD6-94A2-0113722346F5}">
  <ds:schemaRefs>
    <ds:schemaRef ds:uri="http://schemas.openxmlformats.org/package/2006/metadata/core-properties"/>
    <ds:schemaRef ds:uri="66c03983-a02b-4f92-be6e-e511a45c7072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9a87ce7a-64d3-4266-a21f-463e6df50ea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1922</TotalTime>
  <Words>1287</Words>
  <Application>Microsoft Office PowerPoint</Application>
  <PresentationFormat>Widescreen</PresentationFormat>
  <Paragraphs>259</Paragraphs>
  <Slides>46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Consolas</vt:lpstr>
      <vt:lpstr>Courier New</vt:lpstr>
      <vt:lpstr>Georgia</vt:lpstr>
      <vt:lpstr>Times New Roman</vt:lpstr>
      <vt:lpstr>Wingdings</vt:lpstr>
      <vt:lpstr>Office Theme</vt:lpstr>
      <vt:lpstr>University of Nottingham  FYP Presentation</vt:lpstr>
      <vt:lpstr>Goal:  Classification of Emotions using Heart Signals on ARM Cortex-M</vt:lpstr>
      <vt:lpstr>Comparison Between ARM Processors</vt:lpstr>
      <vt:lpstr>Setting Up STM32CubeIDE &amp; Testing Code</vt:lpstr>
      <vt:lpstr>Setting Up STM32CubeIDE &amp; Testing Code</vt:lpstr>
      <vt:lpstr>Connecting ECG sensors onto STM32MP157F-DK2</vt:lpstr>
      <vt:lpstr>Connecting ECG sensors onto STM32MP157F-DK2</vt:lpstr>
      <vt:lpstr>Problems</vt:lpstr>
      <vt:lpstr>STM32 Pin Configuration</vt:lpstr>
      <vt:lpstr>ADC</vt:lpstr>
      <vt:lpstr>Problem</vt:lpstr>
      <vt:lpstr>UART</vt:lpstr>
      <vt:lpstr>Problems</vt:lpstr>
      <vt:lpstr>Problems</vt:lpstr>
      <vt:lpstr>Code – Printing ADC values via ST-Link</vt:lpstr>
      <vt:lpstr>Code – Printing ADC values via ST-Link</vt:lpstr>
      <vt:lpstr>Result</vt:lpstr>
      <vt:lpstr>Wearable Design – Reference</vt:lpstr>
      <vt:lpstr>Wearable Design – Clip on Pants</vt:lpstr>
      <vt:lpstr>Initial Idea – Emotion Recognition</vt:lpstr>
      <vt:lpstr>Initial Idea – Emotion Recognition</vt:lpstr>
      <vt:lpstr>Initial Idea – Emotion Recognition</vt:lpstr>
      <vt:lpstr>Emotion Recognition</vt:lpstr>
      <vt:lpstr>WESAD Dataset</vt:lpstr>
      <vt:lpstr>Dataset Validation before Preprocessing</vt:lpstr>
      <vt:lpstr>Dataset Preprocessing</vt:lpstr>
      <vt:lpstr>Dataset Validation after Preprocessing</vt:lpstr>
      <vt:lpstr>Dataset Validation after Preprocessing</vt:lpstr>
      <vt:lpstr>Model Result – Overfits!</vt:lpstr>
      <vt:lpstr>Conversion of TensorFlow to TFLite</vt:lpstr>
      <vt:lpstr>X-Cube-AI Installation</vt:lpstr>
      <vt:lpstr>X-Cube-AI Installation</vt:lpstr>
      <vt:lpstr>Flash memory not enough!</vt:lpstr>
      <vt:lpstr>Fine tuning…</vt:lpstr>
      <vt:lpstr>Complexity Reduction!</vt:lpstr>
      <vt:lpstr>Complexity Reduction!</vt:lpstr>
      <vt:lpstr>Enough Flash &amp; RAM after Medium compression!</vt:lpstr>
      <vt:lpstr>Setup model in ARM Cortex-M4</vt:lpstr>
      <vt:lpstr>Library Depreciated</vt:lpstr>
      <vt:lpstr>Solution</vt:lpstr>
      <vt:lpstr> Debugging…</vt:lpstr>
      <vt:lpstr>Solution</vt:lpstr>
      <vt:lpstr>Solution</vt:lpstr>
      <vt:lpstr>Success!</vt:lpstr>
      <vt:lpstr>What’s Next?</vt:lpstr>
      <vt:lpstr>PowerPoint Presentation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Teri Browett</dc:creator>
  <cp:lastModifiedBy>Koay Xian Cong</cp:lastModifiedBy>
  <cp:revision>180</cp:revision>
  <dcterms:created xsi:type="dcterms:W3CDTF">2019-02-06T16:40:25Z</dcterms:created>
  <dcterms:modified xsi:type="dcterms:W3CDTF">2024-03-26T17:10:01Z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0x010100B7311CC23996F344A55E626841EB6E2F</vt:lpwstr>
  </property>
  <property fmtid="{D5CDD505-2E9C-101B-9397-08002B2CF9AE}" pid="3" name="Order">
    <vt:r8>4688300</vt:r8>
  </property>
  <property fmtid="{D5CDD505-2E9C-101B-9397-08002B2CF9AE}" pid="4" name="ComplianceAssetId">
    <vt:lpwstr/>
  </property>
</Properties>
</file>